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8" r:id="rId4"/>
    <p:sldId id="285" r:id="rId5"/>
    <p:sldId id="276" r:id="rId6"/>
    <p:sldId id="277" r:id="rId7"/>
    <p:sldId id="286" r:id="rId8"/>
    <p:sldId id="287" r:id="rId9"/>
    <p:sldId id="282" r:id="rId10"/>
    <p:sldId id="288" r:id="rId11"/>
    <p:sldId id="289" r:id="rId12"/>
    <p:sldId id="290" r:id="rId13"/>
    <p:sldId id="291" r:id="rId14"/>
    <p:sldId id="292" r:id="rId15"/>
    <p:sldId id="293" r:id="rId16"/>
    <p:sldId id="294" r:id="rId17"/>
  </p:sldIdLst>
  <p:sldSz cx="24384000" cy="13716000"/>
  <p:notesSz cx="6858000" cy="9144000"/>
  <p:embeddedFontLst>
    <p:embeddedFont>
      <p:font typeface="Avenir Next LT Pro" panose="020B0504020202020204" pitchFamily="34" charset="-18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32" userDrawn="1">
          <p15:clr>
            <a:srgbClr val="A4A3A4"/>
          </p15:clr>
        </p15:guide>
        <p15:guide id="2" orient="horz" pos="8160" userDrawn="1">
          <p15:clr>
            <a:srgbClr val="A4A3A4"/>
          </p15:clr>
        </p15:guide>
        <p15:guide id="3" orient="horz" pos="528" userDrawn="1">
          <p15:clr>
            <a:srgbClr val="A4A3A4"/>
          </p15:clr>
        </p15:guide>
        <p15:guide id="4" pos="149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69D"/>
    <a:srgbClr val="131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92" y="36"/>
      </p:cViewPr>
      <p:guideLst>
        <p:guide pos="432"/>
        <p:guide orient="horz" pos="8160"/>
        <p:guide orient="horz" pos="528"/>
        <p:guide pos="14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2F23E-9D4A-4CAD-9A5D-5A63A8041A3D}" type="datetimeFigureOut">
              <a:rPr lang="cs-CZ" smtClean="0"/>
              <a:t>10.04.2025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2DF22-CED5-416C-8821-4E5490D40A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30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2DF22-CED5-416C-8821-4E5490D40A39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3928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BFEA8-1067-BBF9-1B55-55CB203D9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306A654-E689-592A-9C62-2086132AFB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2DC5B31-5DE7-7B23-DF80-743D52FD3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ABB10E-8502-8A47-D752-C634DB94B4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2DF22-CED5-416C-8821-4E5490D40A39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6507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BF5C1-A0C6-643E-1C2A-CBBD1D284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374EE79-B953-BA91-BDF3-D9B682124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1E0579F-A2E0-BF14-D7AA-089BAAC8B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627EF9D-3668-22A3-BB7C-238F623A8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2DF22-CED5-416C-8821-4E5490D40A3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8475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74C3-5B47-680F-82EE-20E76E829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C3F3021-ED02-3DC0-CCF7-A589A9346A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A70E784-3A95-5B09-4529-503D9EE46A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DB063D4-33E8-5C27-7C72-8AB009ED61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2DF22-CED5-416C-8821-4E5490D40A39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2407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2DF22-CED5-416C-8821-4E5490D40A39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0161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30395-7F09-2BC9-F3C4-07BC1F2D8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717F560-2A6A-471F-B812-89CB823969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D44F607-8A9A-C4FF-C02B-34C66AEB8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3D242C2-5832-E1EB-99E0-66AA918464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2DF22-CED5-416C-8821-4E5490D40A39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4918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2821B-F847-F921-B2E9-DCE0C1312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32FC382-7093-56E2-2795-E0E92DB4B4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CDB4CFA-A4AC-431D-2412-E0EDDB171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D58F419-41B6-5E4E-A829-40613A0474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2DF22-CED5-416C-8821-4E5490D40A3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4757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F799B-1B8A-FD3B-EE9A-074CE889E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2090F02-F195-6A10-913B-A15627ECCD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69DC43A-5189-CC55-95DD-9D586981D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085A844-1333-E492-AABB-070959DD69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2DF22-CED5-416C-8821-4E5490D40A3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1279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6C85-DF0B-598A-274D-44B2F3F10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6F12703-EEA3-8445-3D11-31F08309F0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831949A-6F91-FBBD-224F-AAE8023EB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8DD2FE5-AEA8-3EE2-ABEA-ED224ED84D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2DF22-CED5-416C-8821-4E5490D40A39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0024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51"/>
            <a:ext cx="20726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1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66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8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8813801"/>
            <a:ext cx="207264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377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75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131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50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188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26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64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017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183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200401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3200401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91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3070226"/>
            <a:ext cx="10773835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77" indent="0">
              <a:buNone/>
              <a:defRPr sz="4000" b="1"/>
            </a:lvl2pPr>
            <a:lvl3pPr marL="1828754" indent="0">
              <a:buNone/>
              <a:defRPr sz="3600" b="1"/>
            </a:lvl3pPr>
            <a:lvl4pPr marL="2743131" indent="0">
              <a:buNone/>
              <a:defRPr sz="3200" b="1"/>
            </a:lvl4pPr>
            <a:lvl5pPr marL="3657509" indent="0">
              <a:buNone/>
              <a:defRPr sz="3200" b="1"/>
            </a:lvl5pPr>
            <a:lvl6pPr marL="4571886" indent="0">
              <a:buNone/>
              <a:defRPr sz="3200" b="1"/>
            </a:lvl6pPr>
            <a:lvl7pPr marL="5486263" indent="0">
              <a:buNone/>
              <a:defRPr sz="3200" b="1"/>
            </a:lvl7pPr>
            <a:lvl8pPr marL="6400640" indent="0">
              <a:buNone/>
              <a:defRPr sz="3200" b="1"/>
            </a:lvl8pPr>
            <a:lvl9pPr marL="7315017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1" y="4349750"/>
            <a:ext cx="10773835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37" y="3070226"/>
            <a:ext cx="10778067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77" indent="0">
              <a:buNone/>
              <a:defRPr sz="4000" b="1"/>
            </a:lvl2pPr>
            <a:lvl3pPr marL="1828754" indent="0">
              <a:buNone/>
              <a:defRPr sz="3600" b="1"/>
            </a:lvl3pPr>
            <a:lvl4pPr marL="2743131" indent="0">
              <a:buNone/>
              <a:defRPr sz="3200" b="1"/>
            </a:lvl4pPr>
            <a:lvl5pPr marL="3657509" indent="0">
              <a:buNone/>
              <a:defRPr sz="3200" b="1"/>
            </a:lvl5pPr>
            <a:lvl6pPr marL="4571886" indent="0">
              <a:buNone/>
              <a:defRPr sz="3200" b="1"/>
            </a:lvl6pPr>
            <a:lvl7pPr marL="5486263" indent="0">
              <a:buNone/>
              <a:defRPr sz="3200" b="1"/>
            </a:lvl7pPr>
            <a:lvl8pPr marL="6400640" indent="0">
              <a:buNone/>
              <a:defRPr sz="3200" b="1"/>
            </a:lvl8pPr>
            <a:lvl9pPr marL="7315017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37" y="4349750"/>
            <a:ext cx="10778067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79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2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4649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8" y="546101"/>
            <a:ext cx="13631333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1" y="2870201"/>
            <a:ext cx="8022168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377" indent="0">
              <a:buNone/>
              <a:defRPr sz="2400"/>
            </a:lvl2pPr>
            <a:lvl3pPr marL="1828754" indent="0">
              <a:buNone/>
              <a:defRPr sz="2000"/>
            </a:lvl3pPr>
            <a:lvl4pPr marL="2743131" indent="0">
              <a:buNone/>
              <a:defRPr sz="1800"/>
            </a:lvl4pPr>
            <a:lvl5pPr marL="3657509" indent="0">
              <a:buNone/>
              <a:defRPr sz="1800"/>
            </a:lvl5pPr>
            <a:lvl6pPr marL="4571886" indent="0">
              <a:buNone/>
              <a:defRPr sz="1800"/>
            </a:lvl6pPr>
            <a:lvl7pPr marL="5486263" indent="0">
              <a:buNone/>
              <a:defRPr sz="1800"/>
            </a:lvl7pPr>
            <a:lvl8pPr marL="6400640" indent="0">
              <a:buNone/>
              <a:defRPr sz="1800"/>
            </a:lvl8pPr>
            <a:lvl9pPr marL="7315017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73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377" indent="0">
              <a:buNone/>
              <a:defRPr sz="5600"/>
            </a:lvl2pPr>
            <a:lvl3pPr marL="1828754" indent="0">
              <a:buNone/>
              <a:defRPr sz="4800"/>
            </a:lvl3pPr>
            <a:lvl4pPr marL="2743131" indent="0">
              <a:buNone/>
              <a:defRPr sz="4000"/>
            </a:lvl4pPr>
            <a:lvl5pPr marL="3657509" indent="0">
              <a:buNone/>
              <a:defRPr sz="4000"/>
            </a:lvl5pPr>
            <a:lvl6pPr marL="4571886" indent="0">
              <a:buNone/>
              <a:defRPr sz="4000"/>
            </a:lvl6pPr>
            <a:lvl7pPr marL="5486263" indent="0">
              <a:buNone/>
              <a:defRPr sz="4000"/>
            </a:lvl7pPr>
            <a:lvl8pPr marL="6400640" indent="0">
              <a:buNone/>
              <a:defRPr sz="4000"/>
            </a:lvl8pPr>
            <a:lvl9pPr marL="7315017" indent="0">
              <a:buNone/>
              <a:defRPr sz="4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377" indent="0">
              <a:buNone/>
              <a:defRPr sz="2400"/>
            </a:lvl2pPr>
            <a:lvl3pPr marL="1828754" indent="0">
              <a:buNone/>
              <a:defRPr sz="2000"/>
            </a:lvl3pPr>
            <a:lvl4pPr marL="2743131" indent="0">
              <a:buNone/>
              <a:defRPr sz="1800"/>
            </a:lvl4pPr>
            <a:lvl5pPr marL="3657509" indent="0">
              <a:buNone/>
              <a:defRPr sz="1800"/>
            </a:lvl5pPr>
            <a:lvl6pPr marL="4571886" indent="0">
              <a:buNone/>
              <a:defRPr sz="1800"/>
            </a:lvl6pPr>
            <a:lvl7pPr marL="5486263" indent="0">
              <a:buNone/>
              <a:defRPr sz="1800"/>
            </a:lvl7pPr>
            <a:lvl8pPr marL="6400640" indent="0">
              <a:buNone/>
              <a:defRPr sz="1800"/>
            </a:lvl8pPr>
            <a:lvl9pPr marL="7315017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181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381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78400" y="549277"/>
            <a:ext cx="5486400" cy="11703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549277"/>
            <a:ext cx="16052800" cy="11703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2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200401"/>
            <a:ext cx="21945600" cy="905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0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783" indent="-685783" algn="l" defTabSz="914377" rtl="0" eaLnBrk="1" latinLnBrk="0" hangingPunct="1">
        <a:spcBef>
          <a:spcPct val="20000"/>
        </a:spcBef>
        <a:buFont typeface="Arial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863" indent="-571486" algn="l" defTabSz="914377" rtl="0" eaLnBrk="1" latinLnBrk="0" hangingPunct="1">
        <a:spcBef>
          <a:spcPct val="20000"/>
        </a:spcBef>
        <a:buFont typeface="Arial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943" indent="-457189" algn="l" defTabSz="914377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320" indent="-457189" algn="l" defTabSz="914377" rtl="0" eaLnBrk="1" latinLnBrk="0" hangingPunct="1">
        <a:spcBef>
          <a:spcPct val="20000"/>
        </a:spcBef>
        <a:buFont typeface="Arial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697" indent="-457189" algn="l" defTabSz="914377" rtl="0" eaLnBrk="1" latinLnBrk="0" hangingPunct="1">
        <a:spcBef>
          <a:spcPct val="20000"/>
        </a:spcBef>
        <a:buFont typeface="Arial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074" indent="-457189" algn="l" defTabSz="914377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451" indent="-457189" algn="l" defTabSz="914377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829" indent="-457189" algn="l" defTabSz="914377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206" indent="-457189" algn="l" defTabSz="914377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54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31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09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886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263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640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017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lacrosse.cz/czl-rozhodci-pravidlaeng/191488201/pravidla_fieldlakrosu_25-26_cesky.pdf" TargetMode="External"/><Relationship Id="rId4" Type="http://schemas.openxmlformats.org/officeDocument/2006/relationships/hyperlink" Target="https://www.lacrosse.cz/czl-rozhodci-pravidla-eng/50067489/2025_2026-wf-rulebook_final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5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769534" y="-163"/>
            <a:ext cx="11614407" cy="13716257"/>
            <a:chOff x="6364732" y="11734165"/>
            <a:chExt cx="11614404" cy="13716253"/>
          </a:xfrm>
        </p:grpSpPr>
        <p:sp>
          <p:nvSpPr>
            <p:cNvPr id="3" name="Freeform 3"/>
            <p:cNvSpPr/>
            <p:nvPr/>
          </p:nvSpPr>
          <p:spPr>
            <a:xfrm>
              <a:off x="6364732" y="14840711"/>
              <a:ext cx="11614404" cy="10609707"/>
            </a:xfrm>
            <a:custGeom>
              <a:avLst/>
              <a:gdLst/>
              <a:ahLst/>
              <a:cxnLst/>
              <a:rect l="l" t="t" r="r" b="b"/>
              <a:pathLst>
                <a:path w="11614404" h="10609707">
                  <a:moveTo>
                    <a:pt x="11614405" y="2"/>
                  </a:moveTo>
                  <a:cubicBezTo>
                    <a:pt x="5074032" y="3407031"/>
                    <a:pt x="444500" y="7682358"/>
                    <a:pt x="0" y="10609708"/>
                  </a:cubicBezTo>
                  <a:lnTo>
                    <a:pt x="32640" y="10609708"/>
                  </a:lnTo>
                  <a:cubicBezTo>
                    <a:pt x="477647" y="7707249"/>
                    <a:pt x="5074667" y="3445511"/>
                    <a:pt x="11614405" y="36322"/>
                  </a:cubicBezTo>
                  <a:lnTo>
                    <a:pt x="11614405" y="36322"/>
                  </a:lnTo>
                  <a:lnTo>
                    <a:pt x="11614405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9597390" y="11734165"/>
              <a:ext cx="5334509" cy="13716126"/>
            </a:xfrm>
            <a:custGeom>
              <a:avLst/>
              <a:gdLst/>
              <a:ahLst/>
              <a:cxnLst/>
              <a:rect l="l" t="t" r="r" b="b"/>
              <a:pathLst>
                <a:path w="5334509" h="13716126">
                  <a:moveTo>
                    <a:pt x="0" y="127"/>
                  </a:moveTo>
                  <a:cubicBezTo>
                    <a:pt x="454787" y="2163573"/>
                    <a:pt x="1140079" y="4500754"/>
                    <a:pt x="2051304" y="6889115"/>
                  </a:cubicBezTo>
                  <a:cubicBezTo>
                    <a:pt x="2052828" y="6893306"/>
                    <a:pt x="2054479" y="6897371"/>
                    <a:pt x="2056003" y="6901561"/>
                  </a:cubicBezTo>
                  <a:cubicBezTo>
                    <a:pt x="3017648" y="9420224"/>
                    <a:pt x="4128771" y="11728831"/>
                    <a:pt x="5297425" y="13716127"/>
                  </a:cubicBezTo>
                  <a:lnTo>
                    <a:pt x="5334509" y="13716127"/>
                  </a:lnTo>
                  <a:cubicBezTo>
                    <a:pt x="4164713" y="11729212"/>
                    <a:pt x="3051050" y="9417558"/>
                    <a:pt x="2086103" y="6890004"/>
                  </a:cubicBezTo>
                  <a:cubicBezTo>
                    <a:pt x="2084579" y="6885813"/>
                    <a:pt x="2082928" y="6881748"/>
                    <a:pt x="2081404" y="6877558"/>
                  </a:cubicBezTo>
                  <a:lnTo>
                    <a:pt x="2081404" y="6877558"/>
                  </a:lnTo>
                  <a:lnTo>
                    <a:pt x="2081404" y="6877558"/>
                  </a:lnTo>
                  <a:cubicBezTo>
                    <a:pt x="1170560" y="4489958"/>
                    <a:pt x="486665" y="2157348"/>
                    <a:pt x="3276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D0AA0A13-AE02-218A-435E-8BEE7F069B61}"/>
              </a:ext>
            </a:extLst>
          </p:cNvPr>
          <p:cNvSpPr txBox="1">
            <a:spLocks/>
          </p:cNvSpPr>
          <p:nvPr/>
        </p:nvSpPr>
        <p:spPr>
          <a:xfrm>
            <a:off x="616407" y="457200"/>
            <a:ext cx="15530804" cy="2940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>
                <a:solidFill>
                  <a:schemeClr val="bg1"/>
                </a:solidFill>
                <a:latin typeface="Avenir Next LT Pro" panose="020B0504020202020204" pitchFamily="34" charset="-18"/>
              </a:rPr>
              <a:t>Změny v pravidlech </a:t>
            </a:r>
            <a:r>
              <a:rPr lang="cs-CZ" b="1" dirty="0" err="1">
                <a:solidFill>
                  <a:schemeClr val="bg1"/>
                </a:solidFill>
                <a:latin typeface="Avenir Next LT Pro" panose="020B0504020202020204" pitchFamily="34" charset="-18"/>
              </a:rPr>
              <a:t>fieldlakrosu</a:t>
            </a:r>
            <a:r>
              <a:rPr lang="cs-CZ" b="1" dirty="0">
                <a:solidFill>
                  <a:schemeClr val="bg1"/>
                </a:solidFill>
                <a:latin typeface="Avenir Next LT Pro" panose="020B0504020202020204" pitchFamily="34" charset="-18"/>
              </a:rPr>
              <a:t> žen 2025–2026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494A58D9-66A4-FA95-E506-E70E4A92F43A}"/>
              </a:ext>
            </a:extLst>
          </p:cNvPr>
          <p:cNvSpPr txBox="1">
            <a:spLocks/>
          </p:cNvSpPr>
          <p:nvPr/>
        </p:nvSpPr>
        <p:spPr>
          <a:xfrm>
            <a:off x="616407" y="3511797"/>
            <a:ext cx="18821400" cy="350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6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5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8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32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76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20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64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4008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52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4800" dirty="0">
                <a:solidFill>
                  <a:schemeClr val="bg1"/>
                </a:solidFill>
                <a:latin typeface="Avenir Next LT Pro" panose="020B0504020202020204" pitchFamily="34" charset="-18"/>
              </a:rPr>
              <a:t>Přehled nejdůležitějších změn pro sezónu 2025–2026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616FD7CF-AE73-243A-21EA-5183F4F5FD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961" y="10322870"/>
            <a:ext cx="8467361" cy="42794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21336000" cy="1997076"/>
          </a:xfrm>
        </p:spPr>
        <p:txBody>
          <a:bodyPr>
            <a:normAutofit/>
          </a:bodyPr>
          <a:lstStyle/>
          <a:p>
            <a:pPr algn="l"/>
            <a:r>
              <a:rPr sz="7200" b="1" dirty="0" err="1">
                <a:solidFill>
                  <a:srgbClr val="30469D"/>
                </a:solidFill>
                <a:latin typeface="Avenir Next LT Pro" panose="020B0504020202020204" pitchFamily="34" charset="-18"/>
              </a:rPr>
              <a:t>Struktura</a:t>
            </a:r>
            <a:r>
              <a:rPr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 </a:t>
            </a:r>
            <a:r>
              <a:rPr sz="7200" b="1" dirty="0" err="1">
                <a:solidFill>
                  <a:srgbClr val="30469D"/>
                </a:solidFill>
                <a:latin typeface="Avenir Next LT Pro" panose="020B0504020202020204" pitchFamily="34" charset="-18"/>
              </a:rPr>
              <a:t>prezentace</a:t>
            </a:r>
            <a:endParaRPr sz="7200" b="1" dirty="0">
              <a:solidFill>
                <a:srgbClr val="30469D"/>
              </a:solidFill>
              <a:latin typeface="Avenir Next LT Pro" panose="020B0504020202020204" pitchFamily="34" charset="-1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25676"/>
            <a:ext cx="24231600" cy="8747124"/>
          </a:xfrm>
        </p:spPr>
        <p:txBody>
          <a:bodyPr>
            <a:noAutofit/>
          </a:bodyPr>
          <a:lstStyle/>
          <a:p>
            <a:pPr marL="1162050" indent="-1162050">
              <a:lnSpc>
                <a:spcPct val="150000"/>
              </a:lnSpc>
              <a:buFont typeface="+mj-lt"/>
              <a:buAutoNum type="arabicPeriod"/>
            </a:pPr>
            <a:r>
              <a:rPr lang="cs-CZ" sz="4000" dirty="0">
                <a:latin typeface="Avenir Next LT Pro" panose="020B0504020202020204" pitchFamily="34" charset="-18"/>
              </a:rPr>
              <a:t>Změny v nákresu hřiště (rozměry, Restraining Line, brankoviště, AFA)</a:t>
            </a:r>
          </a:p>
          <a:p>
            <a:pPr marL="1162050" indent="-1162050">
              <a:lnSpc>
                <a:spcPct val="150000"/>
              </a:lnSpc>
              <a:buFont typeface="+mj-lt"/>
              <a:buAutoNum type="arabicPeriod"/>
            </a:pPr>
            <a:r>
              <a:rPr lang="cs-CZ" sz="4000" dirty="0">
                <a:latin typeface="Avenir Next LT Pro" panose="020B0504020202020204" pitchFamily="34" charset="-18"/>
              </a:rPr>
              <a:t>Významné změny (komunikace s rozhodčími, stopování konce čtvrtin, Time-Outy, góly)</a:t>
            </a:r>
          </a:p>
          <a:p>
            <a:pPr marL="1162050" indent="-1162050">
              <a:lnSpc>
                <a:spcPct val="150000"/>
              </a:lnSpc>
              <a:buFont typeface="+mj-lt"/>
              <a:buAutoNum type="arabicPeriod"/>
            </a:pPr>
            <a:r>
              <a:rPr lang="cs-CZ" sz="4000" dirty="0">
                <a:latin typeface="Avenir Next LT Pro" panose="020B0504020202020204" pitchFamily="34" charset="-18"/>
              </a:rPr>
              <a:t>AP</a:t>
            </a:r>
          </a:p>
          <a:p>
            <a:pPr marL="1162050" indent="-1162050">
              <a:lnSpc>
                <a:spcPct val="150000"/>
              </a:lnSpc>
              <a:buFont typeface="+mj-lt"/>
              <a:buAutoNum type="arabicPeriod"/>
            </a:pPr>
            <a:r>
              <a:rPr lang="cs-CZ" sz="4000" dirty="0">
                <a:latin typeface="Avenir Next LT Pro" panose="020B0504020202020204" pitchFamily="34" charset="-18"/>
              </a:rPr>
              <a:t>Malé fauly (definice, příklady, způsob trestání)</a:t>
            </a:r>
          </a:p>
          <a:p>
            <a:pPr marL="1162050" indent="-1162050">
              <a:lnSpc>
                <a:spcPct val="150000"/>
              </a:lnSpc>
              <a:buFont typeface="+mj-lt"/>
              <a:buAutoNum type="arabicPeriod"/>
            </a:pPr>
            <a:r>
              <a:rPr lang="cs-CZ" sz="4000" dirty="0">
                <a:latin typeface="Avenir Next LT Pro" panose="020B0504020202020204" pitchFamily="34" charset="-18"/>
              </a:rPr>
              <a:t>Velké fauly (definice, příklady, způsob trestání)</a:t>
            </a:r>
          </a:p>
          <a:p>
            <a:pPr marL="1162050" indent="-1162050">
              <a:lnSpc>
                <a:spcPct val="150000"/>
              </a:lnSpc>
              <a:buFont typeface="+mj-lt"/>
              <a:buAutoNum type="arabicPeriod"/>
            </a:pPr>
            <a:r>
              <a:rPr lang="cs-CZ" sz="4000" dirty="0">
                <a:latin typeface="Avenir Next LT Pro" panose="020B0504020202020204" pitchFamily="34" charset="-18"/>
              </a:rPr>
              <a:t>Pravidlo </a:t>
            </a:r>
            <a:r>
              <a:rPr lang="cs-CZ" sz="4000" dirty="0" err="1">
                <a:latin typeface="Avenir Next LT Pro" panose="020B0504020202020204" pitchFamily="34" charset="-18"/>
              </a:rPr>
              <a:t>Self</a:t>
            </a:r>
            <a:r>
              <a:rPr lang="cs-CZ" sz="4000" dirty="0">
                <a:latin typeface="Avenir Next LT Pro" panose="020B0504020202020204" pitchFamily="34" charset="-18"/>
              </a:rPr>
              <a:t>-start (kdy je povoleno a kdy není)</a:t>
            </a:r>
          </a:p>
          <a:p>
            <a:pPr marL="1162050" indent="-1162050">
              <a:lnSpc>
                <a:spcPct val="150000"/>
              </a:lnSpc>
              <a:buFont typeface="+mj-lt"/>
              <a:buAutoNum type="arabicPeriod"/>
            </a:pPr>
            <a:r>
              <a:rPr lang="cs-CZ" sz="4000" dirty="0">
                <a:latin typeface="Avenir Next LT Pro" panose="020B0504020202020204" pitchFamily="34" charset="-18"/>
              </a:rPr>
              <a:t>Brankoviště (nová pravidla pro brankářky, povolené vybavení)</a:t>
            </a:r>
          </a:p>
          <a:p>
            <a:pPr marL="1162050" indent="-1162050">
              <a:lnSpc>
                <a:spcPct val="150000"/>
              </a:lnSpc>
              <a:buFont typeface="+mj-lt"/>
              <a:buAutoNum type="arabicPeriod"/>
            </a:pPr>
            <a:r>
              <a:rPr lang="cs-CZ" sz="4000" dirty="0">
                <a:latin typeface="Avenir Next LT Pro" panose="020B0504020202020204" pitchFamily="34" charset="-18"/>
              </a:rPr>
              <a:t>Shrnutí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D94644E-D15B-B4D9-BDB8-ABF4FA269D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DD7EF-40B1-B2B6-3B85-CD41C3A24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FBE7C-EF03-D021-C3FC-240748ED0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21336000" cy="1997076"/>
          </a:xfrm>
        </p:spPr>
        <p:txBody>
          <a:bodyPr>
            <a:normAutofit/>
          </a:bodyPr>
          <a:lstStyle/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Změny v nákresu hřiště</a:t>
            </a:r>
            <a:endParaRPr sz="7200" b="1" dirty="0">
              <a:solidFill>
                <a:srgbClr val="30469D"/>
              </a:solidFill>
              <a:latin typeface="Avenir Next LT Pro" panose="020B0504020202020204" pitchFamily="34" charset="-18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6AE057E-0FD7-33C0-458E-597464C37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BF6C770-EADD-7878-ADC1-D1B74D2DD589}"/>
              </a:ext>
            </a:extLst>
          </p:cNvPr>
          <p:cNvSpPr txBox="1">
            <a:spLocks/>
          </p:cNvSpPr>
          <p:nvPr/>
        </p:nvSpPr>
        <p:spPr>
          <a:xfrm>
            <a:off x="685800" y="2225676"/>
            <a:ext cx="21945600" cy="905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685783" indent="-685783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5863" indent="-571486" algn="l" defTabSz="914377" rtl="0" eaLnBrk="1" latinLnBrk="0" hangingPunct="1">
              <a:spcBef>
                <a:spcPct val="20000"/>
              </a:spcBef>
              <a:buFont typeface="Arial"/>
              <a:buChar char="–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943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320" indent="-457189" algn="l" defTabSz="914377" rtl="0" eaLnBrk="1" latinLnBrk="0" hangingPunct="1">
              <a:spcBef>
                <a:spcPct val="20000"/>
              </a:spcBef>
              <a:buFont typeface="Arial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697" indent="-457189" algn="l" defTabSz="914377" rtl="0" eaLnBrk="1" latinLnBrk="0" hangingPunct="1">
              <a:spcBef>
                <a:spcPct val="20000"/>
              </a:spcBef>
              <a:buFont typeface="Arial"/>
              <a:buChar char="»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074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451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829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206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Rozměry hřiště: 91–100 m délka, 50–60 m šířka.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4000" dirty="0" err="1">
                <a:latin typeface="Avenir Next LT Pro" panose="020B0504020202020204" pitchFamily="34" charset="-18"/>
              </a:rPr>
              <a:t>Restraining</a:t>
            </a:r>
            <a:r>
              <a:rPr lang="cs-CZ" sz="4000" dirty="0">
                <a:latin typeface="Avenir Next LT Pro" panose="020B0504020202020204" pitchFamily="34" charset="-18"/>
              </a:rPr>
              <a:t> line (RL) umístěna 22 m od brankové čáry.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Koncová čára umístěna 12 m za brankovou čárou.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Středový kruh má poloměr 9 m.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Brankoviště má poloměr 3 m.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4000" b="1" dirty="0">
                <a:latin typeface="Avenir Next LT Pro" panose="020B0504020202020204" pitchFamily="34" charset="-18"/>
              </a:rPr>
              <a:t>Nové označení: AFA (oblast patnáctimetrového území a prostoru za brankou).</a:t>
            </a:r>
          </a:p>
          <a:p>
            <a:pPr>
              <a:buFont typeface="Arial" panose="020B0604020202020204" pitchFamily="34" charset="0"/>
              <a:buChar char="•"/>
            </a:pPr>
            <a:endParaRPr lang="cs-CZ" sz="4400" dirty="0"/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45137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ED410-3CD5-08C9-04D2-6AD0A940B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5D486-99C2-F64D-7903-68F28BCD7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cs-CZ" sz="4400" dirty="0"/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6DD8134-91C2-186E-9623-88EFDF8D2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960" y="1890590"/>
            <a:ext cx="16642080" cy="993481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E57CE09-7F90-C5A1-7548-482A267F1A44}"/>
              </a:ext>
            </a:extLst>
          </p:cNvPr>
          <p:cNvSpPr txBox="1">
            <a:spLocks/>
          </p:cNvSpPr>
          <p:nvPr/>
        </p:nvSpPr>
        <p:spPr>
          <a:xfrm>
            <a:off x="609600" y="228600"/>
            <a:ext cx="21336000" cy="1997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Změny v nákresu hřiště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498B0627-1D1A-1269-A021-A3A5A8C941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3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4B0FEEF-2859-E75F-8D90-1F6504A4A0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9136" y="3766837"/>
            <a:ext cx="7467600" cy="6462590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309C713-E139-19D7-1117-703570A4C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186" y="3886203"/>
            <a:ext cx="8869680" cy="62238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E4C3E50-FF63-19A6-FBC9-2D7573CC42D2}"/>
              </a:ext>
            </a:extLst>
          </p:cNvPr>
          <p:cNvSpPr txBox="1">
            <a:spLocks/>
          </p:cNvSpPr>
          <p:nvPr/>
        </p:nvSpPr>
        <p:spPr>
          <a:xfrm>
            <a:off x="609600" y="228600"/>
            <a:ext cx="21336000" cy="1997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Příklad: Nově stanovené 11m území s </a:t>
            </a:r>
            <a:r>
              <a:rPr lang="cs-CZ" sz="7200" b="1" dirty="0" err="1">
                <a:solidFill>
                  <a:srgbClr val="30469D"/>
                </a:solidFill>
                <a:latin typeface="Avenir Next LT Pro" panose="020B0504020202020204" pitchFamily="34" charset="-18"/>
              </a:rPr>
              <a:t>hashmarks</a:t>
            </a:r>
            <a:endParaRPr lang="cs-CZ" sz="7200" b="1" dirty="0">
              <a:solidFill>
                <a:srgbClr val="30469D"/>
              </a:solidFill>
              <a:latin typeface="Avenir Next LT Pro" panose="020B0504020202020204" pitchFamily="34" charset="-18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5C2EA86-6960-30D3-F9F0-E703ECAA89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1DC3-922D-2780-D8EF-01A5887F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54636-0404-409E-F470-3520FD76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21336000" cy="1997076"/>
          </a:xfrm>
        </p:spPr>
        <p:txBody>
          <a:bodyPr>
            <a:normAutofit/>
          </a:bodyPr>
          <a:lstStyle/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Změny I.</a:t>
            </a:r>
            <a:endParaRPr sz="7200" b="1" dirty="0">
              <a:solidFill>
                <a:srgbClr val="30469D"/>
              </a:solidFill>
              <a:latin typeface="Avenir Next LT Pro" panose="020B0504020202020204" pitchFamily="34" charset="-18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0248556-B9F2-FD93-7A68-D5182F23EE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38AC2CE-326F-33CD-5F0A-A767B3FC8B8C}"/>
              </a:ext>
            </a:extLst>
          </p:cNvPr>
          <p:cNvSpPr txBox="1">
            <a:spLocks/>
          </p:cNvSpPr>
          <p:nvPr/>
        </p:nvSpPr>
        <p:spPr>
          <a:xfrm>
            <a:off x="685800" y="2225676"/>
            <a:ext cx="21945600" cy="905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685783" indent="-685783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5863" indent="-571486" algn="l" defTabSz="914377" rtl="0" eaLnBrk="1" latinLnBrk="0" hangingPunct="1">
              <a:spcBef>
                <a:spcPct val="20000"/>
              </a:spcBef>
              <a:buFont typeface="Arial"/>
              <a:buChar char="–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943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320" indent="-457189" algn="l" defTabSz="914377" rtl="0" eaLnBrk="1" latinLnBrk="0" hangingPunct="1">
              <a:spcBef>
                <a:spcPct val="20000"/>
              </a:spcBef>
              <a:buFont typeface="Arial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697" indent="-457189" algn="l" defTabSz="914377" rtl="0" eaLnBrk="1" latinLnBrk="0" hangingPunct="1">
              <a:spcBef>
                <a:spcPct val="20000"/>
              </a:spcBef>
              <a:buFont typeface="Arial"/>
              <a:buChar char="»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074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451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829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206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4000" b="1" dirty="0">
                <a:latin typeface="Avenir Next LT Pro" panose="020B0504020202020204" pitchFamily="34" charset="-18"/>
              </a:rPr>
              <a:t>Zrušen </a:t>
            </a:r>
            <a:r>
              <a:rPr lang="cs-CZ" sz="4000" b="1" cap="all" dirty="0" err="1">
                <a:latin typeface="Avenir Next LT Pro" panose="020B0504020202020204" pitchFamily="34" charset="-18"/>
              </a:rPr>
              <a:t>stick</a:t>
            </a:r>
            <a:r>
              <a:rPr lang="cs-CZ" sz="4000" b="1" cap="all" dirty="0">
                <a:latin typeface="Avenir Next LT Pro" panose="020B0504020202020204" pitchFamily="34" charset="-18"/>
              </a:rPr>
              <a:t> </a:t>
            </a:r>
            <a:r>
              <a:rPr lang="cs-CZ" sz="4000" b="1" cap="all" dirty="0" err="1">
                <a:latin typeface="Avenir Next LT Pro" panose="020B0504020202020204" pitchFamily="34" charset="-18"/>
              </a:rPr>
              <a:t>check</a:t>
            </a:r>
            <a:r>
              <a:rPr lang="cs-CZ" sz="4000" b="1" cap="all" dirty="0">
                <a:latin typeface="Avenir Next LT Pro" panose="020B0504020202020204" pitchFamily="34" charset="-18"/>
              </a:rPr>
              <a:t> </a:t>
            </a:r>
            <a:r>
              <a:rPr lang="cs-CZ" sz="4000" b="1" dirty="0">
                <a:latin typeface="Avenir Next LT Pro" panose="020B0504020202020204" pitchFamily="34" charset="-18"/>
              </a:rPr>
              <a:t>před zápasem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	(Trenér nese zodpovědnost za to, že jeho hráčky jsou řádně a legálně oblečené                   	a vybavené podle pravidel. </a:t>
            </a:r>
            <a:r>
              <a:rPr lang="cs-CZ" sz="4000" u="sng" dirty="0">
                <a:latin typeface="Avenir Next LT Pro" panose="020B0504020202020204" pitchFamily="34" charset="-18"/>
              </a:rPr>
              <a:t>Tuto skutečnost potvrdí rozhodčím před zápasem</a:t>
            </a:r>
            <a:r>
              <a:rPr lang="cs-CZ" sz="4000" dirty="0">
                <a:latin typeface="Avenir Next LT Pro" panose="020B0504020202020204" pitchFamily="34" charset="-18"/>
              </a:rPr>
              <a:t>.)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4000" b="1" dirty="0">
                <a:latin typeface="Avenir Next LT Pro" panose="020B0504020202020204" pitchFamily="34" charset="-18"/>
              </a:rPr>
              <a:t>Chrániče zubů MOHOU mít jakoukoliv barvu (i průhlednou)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Posledních 30 sekund první, druhé a třetí čtvrtiny a poslední 2 minuty čtvrté čtvrtiny se zastavuje čas na </a:t>
            </a:r>
            <a:r>
              <a:rPr lang="cs-CZ" sz="4000" b="1" cap="all" dirty="0">
                <a:latin typeface="Avenir Next LT Pro" panose="020B0504020202020204" pitchFamily="34" charset="-18"/>
              </a:rPr>
              <a:t>každý</a:t>
            </a:r>
            <a:r>
              <a:rPr lang="cs-CZ" sz="4000" dirty="0">
                <a:latin typeface="Avenir Next LT Pro" panose="020B0504020202020204" pitchFamily="34" charset="-18"/>
              </a:rPr>
              <a:t> signál rozhodčího (písknutí).</a:t>
            </a:r>
          </a:p>
        </p:txBody>
      </p:sp>
    </p:spTree>
    <p:extLst>
      <p:ext uri="{BB962C8B-B14F-4D97-AF65-F5344CB8AC3E}">
        <p14:creationId xmlns:p14="http://schemas.microsoft.com/office/powerpoint/2010/main" val="1584885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C09EE-C62D-7F6C-9F78-78FA38DC0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79B52-CD2A-A558-14C6-0AA07F8BB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21336000" cy="1997076"/>
          </a:xfrm>
        </p:spPr>
        <p:txBody>
          <a:bodyPr>
            <a:normAutofit/>
          </a:bodyPr>
          <a:lstStyle/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Změny II. – Time Out</a:t>
            </a:r>
            <a:endParaRPr sz="7200" b="1" dirty="0">
              <a:solidFill>
                <a:srgbClr val="30469D"/>
              </a:solidFill>
              <a:latin typeface="Avenir Next LT Pro" panose="020B0504020202020204" pitchFamily="34" charset="-18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0A000D3-2D63-3624-A14F-0CFD5F723A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583BE19-F66C-AD03-9634-0512249EFF50}"/>
              </a:ext>
            </a:extLst>
          </p:cNvPr>
          <p:cNvSpPr txBox="1">
            <a:spLocks/>
          </p:cNvSpPr>
          <p:nvPr/>
        </p:nvSpPr>
        <p:spPr>
          <a:xfrm>
            <a:off x="685800" y="2225676"/>
            <a:ext cx="22250400" cy="9051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685783" indent="-685783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5863" indent="-571486" algn="l" defTabSz="914377" rtl="0" eaLnBrk="1" latinLnBrk="0" hangingPunct="1">
              <a:spcBef>
                <a:spcPct val="20000"/>
              </a:spcBef>
              <a:buFont typeface="Arial"/>
              <a:buChar char="–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943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320" indent="-457189" algn="l" defTabSz="914377" rtl="0" eaLnBrk="1" latinLnBrk="0" hangingPunct="1">
              <a:spcBef>
                <a:spcPct val="20000"/>
              </a:spcBef>
              <a:buFont typeface="Arial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697" indent="-457189" algn="l" defTabSz="914377" rtl="0" eaLnBrk="1" latinLnBrk="0" hangingPunct="1">
              <a:spcBef>
                <a:spcPct val="20000"/>
              </a:spcBef>
              <a:buFont typeface="Arial"/>
              <a:buChar char="»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074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451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829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206" indent="-457189" algn="l" defTabSz="914377" rtl="0" eaLnBrk="1" latinLnBrk="0" hangingPunct="1">
              <a:spcBef>
                <a:spcPct val="20000"/>
              </a:spcBef>
              <a:buFont typeface="Arial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Každý tým má právo na </a:t>
            </a:r>
            <a:r>
              <a:rPr lang="cs-CZ" sz="4000" b="1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cs-CZ" sz="4000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 TO během standardního času hry. </a:t>
            </a:r>
            <a:r>
              <a:rPr lang="cs-CZ" sz="4000" b="1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TO v prodloužení není povolený. </a:t>
            </a:r>
          </a:p>
          <a:p>
            <a:pPr marL="0" indent="0">
              <a:buNone/>
            </a:pPr>
            <a:endParaRPr lang="cs-CZ" sz="4000" dirty="0">
              <a:latin typeface="Avenir Next LT Pro" panose="020B0504020202020204" pitchFamily="34" charset="-1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4000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Požádat o TO lze: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b="1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BĚHEM HRY, POKUD MÁM MÍČ V DRŽENÍ</a:t>
            </a:r>
          </a:p>
          <a:p>
            <a:pPr marL="261938" indent="-261938">
              <a:spcBef>
                <a:spcPts val="0"/>
              </a:spcBef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- Ale</a:t>
            </a:r>
            <a:r>
              <a:rPr lang="cs-CZ" sz="4000" b="1" dirty="0">
                <a:latin typeface="Avenir Next LT Pro" panose="020B0504020202020204" pitchFamily="34" charset="-18"/>
              </a:rPr>
              <a:t> </a:t>
            </a:r>
            <a:r>
              <a:rPr lang="cs-CZ" sz="4000" dirty="0">
                <a:latin typeface="Avenir Next LT Pro" panose="020B0504020202020204" pitchFamily="34" charset="-18"/>
              </a:rPr>
              <a:t>musí být míček mimo (AFA), tedy v poli mimo patnáctimetrová území a prostoru za              brankami na šířku puntíků.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- </a:t>
            </a:r>
            <a:r>
              <a:rPr lang="cs-CZ" sz="4000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cs-CZ" sz="4000" dirty="0">
                <a:latin typeface="Avenir Next LT Pro" panose="020B0504020202020204" pitchFamily="34" charset="-18"/>
              </a:rPr>
              <a:t>ůže znovu rozehrát kterákoliv hráčka z týmu.</a:t>
            </a:r>
          </a:p>
          <a:p>
            <a:pPr marL="0" indent="0">
              <a:spcBef>
                <a:spcPts val="0"/>
              </a:spcBef>
              <a:buNone/>
            </a:pPr>
            <a:endParaRPr lang="cs-CZ" sz="4000" b="1" kern="100" dirty="0">
              <a:latin typeface="Avenir Next LT Pro" panose="020B0504020202020204" pitchFamily="34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4000" b="1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PO DEAD BALLU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4000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cs-CZ" sz="4000" dirty="0">
                <a:latin typeface="Avenir Next LT Pro" panose="020B0504020202020204" pitchFamily="34" charset="-18"/>
              </a:rPr>
              <a:t>ůže znovu rozehrát kterákoliv hráčka z týmu.</a:t>
            </a:r>
            <a:endParaRPr lang="cs-CZ" sz="4000" kern="100" dirty="0">
              <a:latin typeface="Avenir Next LT Pro" panose="020B0504020202020204" pitchFamily="34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4000" kern="100" dirty="0">
              <a:latin typeface="Avenir Next LT Pro" panose="020B0504020202020204" pitchFamily="34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4000" b="1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PO FAULU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- M</a:t>
            </a:r>
            <a:r>
              <a:rPr lang="cs-CZ" sz="4000" dirty="0">
                <a:latin typeface="Avenir Next LT Pro" panose="020B0504020202020204" pitchFamily="34" charset="-18"/>
              </a:rPr>
              <a:t>usí znovu rozehrát faulovaná hráčka, nebo hráčka, která ji nahradila v případě zranění.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- Faulující hráčka je postavena na příslušné místo v závislosti na faul, kterého se dopustila.</a:t>
            </a:r>
            <a:br>
              <a:rPr lang="cs-CZ" sz="4000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cs-CZ" sz="4000" kern="100" dirty="0">
              <a:latin typeface="Avenir Next LT Pro" panose="020B0504020202020204" pitchFamily="34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Po skončení jednoho TO nelze udělit okamžitě jiný, aniž by byla zahájena hra.</a:t>
            </a:r>
          </a:p>
        </p:txBody>
      </p:sp>
    </p:spTree>
    <p:extLst>
      <p:ext uri="{BB962C8B-B14F-4D97-AF65-F5344CB8AC3E}">
        <p14:creationId xmlns:p14="http://schemas.microsoft.com/office/powerpoint/2010/main" val="1356563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139B2-E7D0-6BB3-7A87-0DE959CFF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CBB92-5FAE-502C-9AC9-70537F450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566" y="2225676"/>
            <a:ext cx="20309633" cy="103314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cs-CZ" sz="4000" dirty="0">
                <a:latin typeface="Avenir Next LT Pro" panose="020B0504020202020204" pitchFamily="34" charset="-18"/>
              </a:rPr>
              <a:t>Gól vstřelený z lakrosky útočící brankářky platí. Musí ale zůstat před útočnou RL.</a:t>
            </a:r>
          </a:p>
          <a:p>
            <a:pPr>
              <a:lnSpc>
                <a:spcPct val="15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Pokud bude po gólu zjištěn šperk nebo chybějící chrániče zubů u střelkyně branky, takový gól platí. Rozehrávat ale bude soupeř z volné pozice na středu.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1E476ED-FD1B-9DDD-5531-84B0246116FA}"/>
              </a:ext>
            </a:extLst>
          </p:cNvPr>
          <p:cNvSpPr txBox="1">
            <a:spLocks/>
          </p:cNvSpPr>
          <p:nvPr/>
        </p:nvSpPr>
        <p:spPr>
          <a:xfrm>
            <a:off x="609600" y="228600"/>
            <a:ext cx="21336000" cy="1997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Změny III. – Gól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AB93EA1-5F36-C38E-F98E-BD2741289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36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C2A7B-6764-5F1D-5789-A87DB4AD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4D430B9-FE8F-0238-23E2-92F2CFBA9829}"/>
              </a:ext>
            </a:extLst>
          </p:cNvPr>
          <p:cNvSpPr txBox="1">
            <a:spLocks/>
          </p:cNvSpPr>
          <p:nvPr/>
        </p:nvSpPr>
        <p:spPr>
          <a:xfrm>
            <a:off x="609600" y="228600"/>
            <a:ext cx="21336000" cy="1997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Pravidlo střídavého držení - AP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3978EE5-9F13-8AF2-3536-DC3E655F09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FF59E3-B2F4-F0ED-BAE1-3028C3C84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25676"/>
            <a:ext cx="21945600" cy="10271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Tým, který vyhraje úvodní hod mincí, volí buď stranu, kterou chce nejdříve bránit, či možnost první volby AP.  Stejně tak se postupuje při setkání kapitánů před prodloužením.</a:t>
            </a:r>
          </a:p>
          <a:p>
            <a:pPr>
              <a:lnSpc>
                <a:spcPct val="87000"/>
              </a:lnSpc>
              <a:spcAft>
                <a:spcPts val="1600"/>
              </a:spcAft>
            </a:pPr>
            <a:r>
              <a:rPr lang="cs-CZ" sz="4000" dirty="0">
                <a:latin typeface="Avenir Next LT Pro" panose="020B0504020202020204" pitchFamily="34" charset="-18"/>
              </a:rPr>
              <a:t>Pravidlo AP se uplatňuje po těchto situacích:</a:t>
            </a:r>
          </a:p>
          <a:p>
            <a:pPr lvl="1">
              <a:lnSpc>
                <a:spcPct val="87000"/>
              </a:lnSpc>
              <a:spcAft>
                <a:spcPts val="1600"/>
              </a:spcAft>
            </a:pPr>
            <a:r>
              <a:rPr lang="cs-CZ" sz="4000" dirty="0">
                <a:latin typeface="Avenir Next LT Pro" panose="020B0504020202020204" pitchFamily="34" charset="-18"/>
              </a:rPr>
              <a:t>není možné určit, kdo je po střele blíže místu, kde míček opustil hrací plochu</a:t>
            </a:r>
          </a:p>
          <a:p>
            <a:pPr lvl="1">
              <a:lnSpc>
                <a:spcPct val="87000"/>
              </a:lnSpc>
              <a:spcAft>
                <a:spcPts val="1600"/>
              </a:spcAft>
            </a:pPr>
            <a:r>
              <a:rPr lang="cs-CZ" sz="4000" dirty="0">
                <a:latin typeface="Avenir Next LT Pro" panose="020B0504020202020204" pitchFamily="34" charset="-18"/>
              </a:rPr>
              <a:t>po střele se míček dostane mimo hrací plochu od těla rozhodčího</a:t>
            </a:r>
          </a:p>
          <a:p>
            <a:pPr lvl="1">
              <a:lnSpc>
                <a:spcPct val="87000"/>
              </a:lnSpc>
              <a:spcAft>
                <a:spcPts val="1600"/>
              </a:spcAft>
            </a:pPr>
            <a:r>
              <a:rPr lang="cs-CZ" sz="4000" dirty="0">
                <a:latin typeface="Avenir Next LT Pro" panose="020B0504020202020204" pitchFamily="34" charset="-18"/>
              </a:rPr>
              <a:t>nelze určit, který tým způsobil, že se míček dostal mimo hrací plochu</a:t>
            </a:r>
          </a:p>
          <a:p>
            <a:pPr lvl="1">
              <a:lnSpc>
                <a:spcPct val="87000"/>
              </a:lnSpc>
              <a:spcAft>
                <a:spcPts val="1600"/>
              </a:spcAft>
            </a:pPr>
            <a:r>
              <a:rPr lang="cs-CZ" sz="4000" dirty="0">
                <a:latin typeface="Avenir Next LT Pro" panose="020B0504020202020204" pitchFamily="34" charset="-18"/>
              </a:rPr>
              <a:t>došlo k situaci, kdy bylo nutné písknout, ale žádný tým neměl míček v držení</a:t>
            </a:r>
          </a:p>
          <a:p>
            <a:pPr lvl="1">
              <a:lnSpc>
                <a:spcPct val="87000"/>
              </a:lnSpc>
              <a:spcAft>
                <a:spcPts val="1600"/>
              </a:spcAft>
            </a:pPr>
            <a:r>
              <a:rPr lang="cs-CZ" sz="4000" dirty="0">
                <a:latin typeface="Avenir Next LT Pro" panose="020B0504020202020204" pitchFamily="34" charset="-18"/>
              </a:rPr>
              <a:t>pokud jde míček po vhazování přímo mimo hrací plochu</a:t>
            </a:r>
          </a:p>
          <a:p>
            <a:pPr lvl="1">
              <a:lnSpc>
                <a:spcPct val="87000"/>
              </a:lnSpc>
              <a:spcAft>
                <a:spcPts val="1600"/>
              </a:spcAft>
            </a:pPr>
            <a:r>
              <a:rPr lang="cs-CZ" sz="4000" dirty="0">
                <a:latin typeface="Avenir Next LT Pro" panose="020B0504020202020204" pitchFamily="34" charset="-18"/>
              </a:rPr>
              <a:t>dojde k současným vzájemných faulům (velký/velký, nebo malý/malý)</a:t>
            </a:r>
          </a:p>
          <a:p>
            <a:pPr lvl="1">
              <a:lnSpc>
                <a:spcPct val="87000"/>
              </a:lnSpc>
              <a:spcAft>
                <a:spcPts val="1600"/>
              </a:spcAft>
            </a:pPr>
            <a:r>
              <a:rPr lang="cs-CZ" sz="4000" dirty="0">
                <a:latin typeface="Avenir Next LT Pro" panose="020B0504020202020204" pitchFamily="34" charset="-18"/>
              </a:rPr>
              <a:t>pokud se proviní útočící tým jakýmkoliv faulem během udělené flag nebo během možnosti ke skórování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88159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8EBA9-43E0-0C0F-5DA7-13F57C4B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E400378-F737-35B5-996F-86BC0E0F3A4F}"/>
              </a:ext>
            </a:extLst>
          </p:cNvPr>
          <p:cNvSpPr txBox="1">
            <a:spLocks/>
          </p:cNvSpPr>
          <p:nvPr/>
        </p:nvSpPr>
        <p:spPr>
          <a:xfrm>
            <a:off x="609600" y="228600"/>
            <a:ext cx="21336000" cy="1997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Pravidlo střídavého držení – příklady rozehrání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706AD94E-7F03-AA4E-8188-F3E6E7555A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900BF7F-B1D0-3F74-9301-F3C8137BD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25676"/>
            <a:ext cx="21945600" cy="10271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Pokud je míček v patnáctimetrovém půlkruhu bude se rozehrávat z nejbližšího místa na patnáctce.</a:t>
            </a:r>
          </a:p>
          <a:p>
            <a:pPr>
              <a:lnSpc>
                <a:spcPct val="15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Pokud je míček v AFA za brankou, rozehrává se z nejbližšího puntíku.</a:t>
            </a:r>
          </a:p>
          <a:p>
            <a:pPr>
              <a:lnSpc>
                <a:spcPct val="15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Pokud je míček v brankovišti a dostane ho do držení brankářka, může rozehrát.</a:t>
            </a:r>
          </a:p>
          <a:p>
            <a:pPr>
              <a:lnSpc>
                <a:spcPct val="15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Pokud jde o rozehrání po opuštění míčku hřiště, </a:t>
            </a:r>
            <a:r>
              <a:rPr lang="cs-CZ" sz="4000" b="1" dirty="0">
                <a:latin typeface="Avenir Next LT Pro" panose="020B0504020202020204" pitchFamily="34" charset="-18"/>
              </a:rPr>
              <a:t>rozehrává se 2 metry ve hřišti.</a:t>
            </a:r>
          </a:p>
          <a:p>
            <a:pPr>
              <a:lnSpc>
                <a:spcPct val="15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Nejbližší soupeřka musí být po uplatnění pravidla AP vždy nejméně </a:t>
            </a:r>
            <a:r>
              <a:rPr lang="cs-CZ" sz="4000" b="1" dirty="0">
                <a:latin typeface="Avenir Next LT Pro" panose="020B0504020202020204" pitchFamily="34" charset="-18"/>
              </a:rPr>
              <a:t>1 metr </a:t>
            </a:r>
            <a:r>
              <a:rPr lang="cs-CZ" sz="4000" dirty="0">
                <a:latin typeface="Avenir Next LT Pro" panose="020B0504020202020204" pitchFamily="34" charset="-18"/>
              </a:rPr>
              <a:t>od hráčky s míčkem, která ho dostane do držení.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4170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EF601-009E-00D6-D377-40799E9FB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977B98-8E8D-3CF1-B94B-5261D854BFB4}"/>
              </a:ext>
            </a:extLst>
          </p:cNvPr>
          <p:cNvSpPr txBox="1">
            <a:spLocks/>
          </p:cNvSpPr>
          <p:nvPr/>
        </p:nvSpPr>
        <p:spPr>
          <a:xfrm>
            <a:off x="609600" y="228600"/>
            <a:ext cx="21336000" cy="1997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Změny u malých faulů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9600F95-4E38-93F3-E899-DDD2599DE6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898BFD-F6C1-FCC4-497E-0756CD1A8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25676"/>
            <a:ext cx="23012400" cy="1027112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sz="4000" b="1" dirty="0">
                <a:latin typeface="Avenir Next LT Pro" panose="020B0504020202020204" pitchFamily="34" charset="-18"/>
              </a:rPr>
              <a:t>PRÁZDNÁ LAKROSKA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Nově se nepíská, pouze v případě, kdy se snaží protihráčka CHYTIT míč ve vzduchu PO PŘIHRÁVCE.</a:t>
            </a:r>
          </a:p>
          <a:p>
            <a:pPr marL="0" indent="0">
              <a:spcBef>
                <a:spcPts val="0"/>
              </a:spcBef>
              <a:buNone/>
            </a:pPr>
            <a:endParaRPr lang="cs-CZ" sz="4000" dirty="0">
              <a:latin typeface="Avenir Next LT Pro" panose="020B0504020202020204" pitchFamily="34" charset="-1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4000" b="1" dirty="0">
                <a:latin typeface="Avenir Next LT Pro" panose="020B0504020202020204" pitchFamily="34" charset="-18"/>
              </a:rPr>
              <a:t>VÝMĚNA LAKROSEK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Hráčky si mohou na hřišti během hry měnit lakrosky, POKUD v nich není míček a neúčastní se aktivně hry.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Hráčka se nemůže aktivně zapojit do hry, pokud drží v ruce více než jednu lakrosku.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S lakroskami se nesmí házet.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Člen realizačního týmu, může aktivně podat lakrosku hráči přes postranní čáru, JEN pokud je míček mrtvý.</a:t>
            </a:r>
          </a:p>
          <a:p>
            <a:pPr marL="0" indent="0">
              <a:spcBef>
                <a:spcPts val="0"/>
              </a:spcBef>
              <a:buNone/>
            </a:pPr>
            <a:endParaRPr lang="cs-CZ" sz="4000" dirty="0">
              <a:latin typeface="Avenir Next LT Pro" panose="020B0504020202020204" pitchFamily="34" charset="-1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4000" b="1" dirty="0">
                <a:latin typeface="Avenir Next LT Pro" panose="020B0504020202020204" pitchFamily="34" charset="-18"/>
              </a:rPr>
              <a:t>HRA TĚLEM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Nově se nepíská, ALE nesmí se hrát rukou či přidržovat palcem míček.</a:t>
            </a:r>
          </a:p>
          <a:p>
            <a:pPr marL="0" indent="0">
              <a:spcBef>
                <a:spcPts val="0"/>
              </a:spcBef>
              <a:buNone/>
            </a:pPr>
            <a:endParaRPr lang="cs-CZ" sz="4000" dirty="0">
              <a:latin typeface="Avenir Next LT Pro" panose="020B0504020202020204" pitchFamily="34" charset="-1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4000" b="1" dirty="0">
                <a:latin typeface="Avenir Next LT Pro" panose="020B0504020202020204" pitchFamily="34" charset="-18"/>
              </a:rPr>
              <a:t>PŘIKLÁPĚNÍ/NAVALOVÁNÍ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Nově se nepíská, ALE nesmí se držet míček pod hlavou lakrosky. </a:t>
            </a:r>
          </a:p>
        </p:txBody>
      </p:sp>
    </p:spTree>
    <p:extLst>
      <p:ext uri="{BB962C8B-B14F-4D97-AF65-F5344CB8AC3E}">
        <p14:creationId xmlns:p14="http://schemas.microsoft.com/office/powerpoint/2010/main" val="22237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EC993-77D1-C3DC-2550-987EE290D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66371-5B1C-C941-E2A4-D4269799701A}"/>
              </a:ext>
            </a:extLst>
          </p:cNvPr>
          <p:cNvSpPr txBox="1">
            <a:spLocks/>
          </p:cNvSpPr>
          <p:nvPr/>
        </p:nvSpPr>
        <p:spPr>
          <a:xfrm>
            <a:off x="609600" y="228600"/>
            <a:ext cx="21336000" cy="1997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Změny u velkých faulů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007028F-77D0-3060-1826-F49BCDD317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E2E68B-66ED-8E86-A070-2CC969870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25676"/>
            <a:ext cx="23012400" cy="1027112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4000" b="1" dirty="0">
                <a:latin typeface="Avenir Next LT Pro" panose="020B0504020202020204" pitchFamily="34" charset="-18"/>
              </a:rPr>
              <a:t>NOVÉ SLOUČENÍ FAULŮ: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Blokování + nebezpečná clona </a:t>
            </a:r>
            <a:r>
              <a:rPr lang="cs-CZ" sz="4000" b="0" i="0" dirty="0">
                <a:solidFill>
                  <a:srgbClr val="444444"/>
                </a:solidFill>
                <a:effectLst/>
                <a:latin typeface="Avenir Next LT Pro" panose="020B0504020202020204" pitchFamily="34" charset="-18"/>
              </a:rPr>
              <a:t>→ BLOCK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4000" dirty="0">
                <a:solidFill>
                  <a:srgbClr val="444444"/>
                </a:solidFill>
                <a:latin typeface="Avenir Next LT Pro" panose="020B0504020202020204" pitchFamily="34" charset="-18"/>
              </a:rPr>
              <a:t>Nelegální kontakt + strkání </a:t>
            </a:r>
            <a:r>
              <a:rPr lang="cs-CZ" sz="4000" b="0" i="0" dirty="0">
                <a:solidFill>
                  <a:srgbClr val="444444"/>
                </a:solidFill>
                <a:effectLst/>
                <a:latin typeface="Avenir Next LT Pro" panose="020B0504020202020204" pitchFamily="34" charset="-18"/>
              </a:rPr>
              <a:t>→ ILLEGAL CONTACT</a:t>
            </a:r>
          </a:p>
          <a:p>
            <a:pPr marL="0" indent="0">
              <a:lnSpc>
                <a:spcPct val="150000"/>
              </a:lnSpc>
              <a:buNone/>
            </a:pPr>
            <a:endParaRPr lang="cs-CZ" sz="4000" dirty="0">
              <a:latin typeface="Avenir Next LT Pro" panose="020B0504020202020204" pitchFamily="34" charset="-1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4000" i="1" dirty="0">
                <a:latin typeface="Avenir Next LT Pro" panose="020B0504020202020204" pitchFamily="34" charset="-18"/>
              </a:rPr>
              <a:t>Soupeřce není dovoleno jednostranně iniciovat tělesný kontakt s protihráčkou, a následně vyvedením této hráčky z rovnováhy získat výhodu.</a:t>
            </a:r>
          </a:p>
          <a:p>
            <a:pPr marL="0" indent="0">
              <a:lnSpc>
                <a:spcPct val="150000"/>
              </a:lnSpc>
              <a:buNone/>
            </a:pPr>
            <a:endParaRPr lang="cs-CZ" sz="4000" b="1" dirty="0">
              <a:latin typeface="Avenir Next LT Pro" panose="020B0504020202020204" pitchFamily="34" charset="-1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4000" b="1" dirty="0">
                <a:latin typeface="Avenir Next LT Pro" panose="020B0504020202020204" pitchFamily="34" charset="-18"/>
              </a:rPr>
              <a:t>TŘI SEKUNDY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Pískají se pouze když je hráčka uvnitř 11m OBĚMA nohama.</a:t>
            </a:r>
          </a:p>
        </p:txBody>
      </p:sp>
    </p:spTree>
    <p:extLst>
      <p:ext uri="{BB962C8B-B14F-4D97-AF65-F5344CB8AC3E}">
        <p14:creationId xmlns:p14="http://schemas.microsoft.com/office/powerpoint/2010/main" val="3704906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803D6-3091-A5DB-741A-4C88D3625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A655539-00A2-B23E-112D-82EC635C0FC6}"/>
              </a:ext>
            </a:extLst>
          </p:cNvPr>
          <p:cNvSpPr txBox="1">
            <a:spLocks/>
          </p:cNvSpPr>
          <p:nvPr/>
        </p:nvSpPr>
        <p:spPr>
          <a:xfrm>
            <a:off x="609600" y="228600"/>
            <a:ext cx="21336000" cy="1997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Pravidlo </a:t>
            </a:r>
            <a:r>
              <a:rPr lang="cs-CZ" sz="7200" b="1" dirty="0" err="1">
                <a:solidFill>
                  <a:srgbClr val="30469D"/>
                </a:solidFill>
                <a:latin typeface="Avenir Next LT Pro" panose="020B0504020202020204" pitchFamily="34" charset="-18"/>
              </a:rPr>
              <a:t>Self</a:t>
            </a:r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-start – povolení a omezení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E321198-4BFA-AF02-A15F-82AC6CA903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3DFE352-8C5D-E2C6-C44E-A3314872A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25676"/>
            <a:ext cx="23012400" cy="1027112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Povolen pouze mimo </a:t>
            </a:r>
            <a:r>
              <a:rPr lang="cs-CZ" sz="4000" b="1" dirty="0">
                <a:latin typeface="Avenir Next LT Pro" panose="020B0504020202020204" pitchFamily="34" charset="-18"/>
              </a:rPr>
              <a:t>AFA</a:t>
            </a:r>
            <a:r>
              <a:rPr lang="cs-CZ" sz="4000" dirty="0">
                <a:latin typeface="Avenir Next LT Pro" panose="020B0504020202020204" pitchFamily="34" charset="-18"/>
              </a:rPr>
              <a:t>.</a:t>
            </a:r>
          </a:p>
          <a:p>
            <a:pPr>
              <a:lnSpc>
                <a:spcPct val="15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Pokud se bude po faulu rozehrávat mimo AFA, ale blízko postranní čáry, faulovaná hráčka by měla být rozhodčím postavena </a:t>
            </a:r>
            <a:r>
              <a:rPr lang="cs-CZ" sz="4000" b="1" dirty="0">
                <a:latin typeface="Avenir Next LT Pro" panose="020B0504020202020204" pitchFamily="34" charset="-18"/>
              </a:rPr>
              <a:t>4 metry</a:t>
            </a:r>
            <a:r>
              <a:rPr lang="cs-CZ" sz="4000" dirty="0">
                <a:latin typeface="Avenir Next LT Pro" panose="020B0504020202020204" pitchFamily="34" charset="-18"/>
              </a:rPr>
              <a:t> do hřiště pro </a:t>
            </a:r>
            <a:r>
              <a:rPr lang="cs-CZ" sz="4000" dirty="0" err="1">
                <a:latin typeface="Avenir Next LT Pro" panose="020B0504020202020204" pitchFamily="34" charset="-18"/>
              </a:rPr>
              <a:t>self</a:t>
            </a:r>
            <a:r>
              <a:rPr lang="cs-CZ" sz="4000" dirty="0">
                <a:latin typeface="Avenir Next LT Pro" panose="020B0504020202020204" pitchFamily="34" charset="-18"/>
              </a:rPr>
              <a:t>-start. Hráčka s míčkem ho ale může provést i mezitím z vlastního rozhodnutí.</a:t>
            </a:r>
          </a:p>
          <a:p>
            <a:pPr>
              <a:lnSpc>
                <a:spcPct val="15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Poučka: </a:t>
            </a:r>
          </a:p>
          <a:p>
            <a:pPr marL="0" indent="0">
              <a:lnSpc>
                <a:spcPct val="150000"/>
              </a:lnSpc>
              <a:spcAft>
                <a:spcPts val="1600"/>
              </a:spcAft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	4m x 1m – OUT</a:t>
            </a:r>
          </a:p>
          <a:p>
            <a:pPr marL="0" indent="0">
              <a:lnSpc>
                <a:spcPct val="150000"/>
              </a:lnSpc>
              <a:spcAft>
                <a:spcPts val="1600"/>
              </a:spcAft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	4m x 4m – FAUL</a:t>
            </a:r>
          </a:p>
          <a:p>
            <a:pPr marL="0" indent="0">
              <a:lnSpc>
                <a:spcPct val="150000"/>
              </a:lnSpc>
              <a:spcAft>
                <a:spcPts val="1600"/>
              </a:spcAft>
              <a:buNone/>
            </a:pPr>
            <a:r>
              <a:rPr lang="cs-CZ" sz="4000" dirty="0">
                <a:latin typeface="Avenir Next LT Pro" panose="020B0504020202020204" pitchFamily="34" charset="-18"/>
              </a:rPr>
              <a:t>	2m x 1m – AP </a:t>
            </a:r>
          </a:p>
          <a:p>
            <a:pPr marL="0" indent="0">
              <a:lnSpc>
                <a:spcPct val="107000"/>
              </a:lnSpc>
              <a:spcAft>
                <a:spcPts val="1600"/>
              </a:spcAft>
              <a:buNone/>
            </a:pPr>
            <a:endParaRPr lang="cs-CZ" sz="4000" dirty="0">
              <a:latin typeface="Avenir Next LT Pro" panose="020B0504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771014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C32E1-1D81-0ACE-45E2-5678FD89D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4DABF68-C203-8847-A0C1-C67187EA9A5E}"/>
              </a:ext>
            </a:extLst>
          </p:cNvPr>
          <p:cNvSpPr txBox="1">
            <a:spLocks/>
          </p:cNvSpPr>
          <p:nvPr/>
        </p:nvSpPr>
        <p:spPr>
          <a:xfrm>
            <a:off x="609600" y="228600"/>
            <a:ext cx="21336000" cy="1997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Změny v pravidlech brankoviště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6220C78-A149-09AA-721F-F80DED3E8E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4E5A38C-46E3-81CB-F53F-6839EF2A5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25676"/>
            <a:ext cx="23012400" cy="1027112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Pokud má tým míček v držení ve své obranné části, nebo je zde volný míček, mohou se hráčky tohoto týmu pohybovat, nebo zdržovat ve svém brankovišti. </a:t>
            </a:r>
          </a:p>
          <a:p>
            <a:pPr>
              <a:lnSpc>
                <a:spcPct val="15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cs-CZ" sz="4000" dirty="0">
                <a:latin typeface="Avenir Next LT Pro" panose="020B0504020202020204" pitchFamily="34" charset="-18"/>
              </a:rPr>
              <a:t>Pokud má míček v držení útočící tým, mohou se hráčky obranného týmu pohybovat skrz vlastní brankoviště. Ovšem pouze hráčka, která aktivně brání útočící soupeřku s míčkem, může v brankovišti zůstat. Pozor na pravidlo střeleckého úhlu.</a:t>
            </a:r>
          </a:p>
          <a:p>
            <a:pPr marL="0" indent="0">
              <a:lnSpc>
                <a:spcPct val="107000"/>
              </a:lnSpc>
              <a:spcAft>
                <a:spcPts val="1600"/>
              </a:spcAft>
              <a:buNone/>
            </a:pPr>
            <a:endParaRPr lang="cs-CZ" sz="4000" dirty="0">
              <a:latin typeface="Avenir Next LT Pro" panose="020B0504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326538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BB74B-CD73-3A07-DFAF-C49655A0B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1773D48-EFE4-733A-7C59-DA361E06E7FE}"/>
              </a:ext>
            </a:extLst>
          </p:cNvPr>
          <p:cNvSpPr txBox="1">
            <a:spLocks/>
          </p:cNvSpPr>
          <p:nvPr/>
        </p:nvSpPr>
        <p:spPr>
          <a:xfrm>
            <a:off x="609600" y="228600"/>
            <a:ext cx="21336000" cy="1997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7200" b="1" dirty="0">
                <a:solidFill>
                  <a:srgbClr val="30469D"/>
                </a:solidFill>
                <a:latin typeface="Avenir Next LT Pro" panose="020B0504020202020204" pitchFamily="34" charset="-18"/>
              </a:rPr>
              <a:t>Shrnutí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8B2064F-4F6B-5FB7-F236-E4E74D9DE5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10287000"/>
            <a:ext cx="8467361" cy="427940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EA8B86D-A8EA-C367-C8B5-F46F57851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25676"/>
            <a:ext cx="23088600" cy="10271124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1600"/>
              </a:spcAft>
              <a:buNone/>
            </a:pPr>
            <a:r>
              <a:rPr lang="cs-CZ" sz="4000" dirty="0">
                <a:latin typeface="Avenir Next LT Pro" panose="020B0504020202020204" pitchFamily="34" charset="-18"/>
                <a:ea typeface="+mj-ea"/>
                <a:cs typeface="+mj-cs"/>
              </a:rPr>
              <a:t>Plné znění pravidel v angličtině zde: </a:t>
            </a:r>
          </a:p>
          <a:p>
            <a:pPr marL="0" indent="0">
              <a:lnSpc>
                <a:spcPct val="107000"/>
              </a:lnSpc>
              <a:spcAft>
                <a:spcPts val="1600"/>
              </a:spcAft>
              <a:buNone/>
            </a:pPr>
            <a:r>
              <a:rPr lang="cs-CZ" sz="4000" i="1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https://www.lacrosse.cz/</a:t>
            </a:r>
            <a:r>
              <a:rPr lang="cs-CZ" sz="4000" i="1" kern="100" dirty="0" err="1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czl</a:t>
            </a:r>
            <a:r>
              <a:rPr lang="cs-CZ" sz="4000" i="1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-rozhodci-pravidla-</a:t>
            </a:r>
            <a:r>
              <a:rPr lang="cs-CZ" sz="4000" i="1" kern="100" dirty="0" err="1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eng</a:t>
            </a:r>
            <a:r>
              <a:rPr lang="cs-CZ" sz="4000" i="1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/50067489/2025_2026-wf-rulebook_final.pdf</a:t>
            </a:r>
            <a:r>
              <a:rPr lang="cs-CZ" sz="4000" i="1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1600"/>
              </a:spcAft>
              <a:buNone/>
            </a:pPr>
            <a:endParaRPr lang="cs-CZ" sz="4000" i="1" kern="100" dirty="0">
              <a:latin typeface="Avenir Next LT Pro" panose="020B0504020202020204" pitchFamily="34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1600"/>
              </a:spcAft>
              <a:buNone/>
            </a:pPr>
            <a:r>
              <a:rPr lang="cs-CZ" sz="4000" dirty="0">
                <a:latin typeface="Avenir Next LT Pro" panose="020B0504020202020204" pitchFamily="34" charset="-18"/>
                <a:ea typeface="+mj-ea"/>
                <a:cs typeface="+mj-cs"/>
              </a:rPr>
              <a:t>Česká zkrácená verze:</a:t>
            </a:r>
          </a:p>
          <a:p>
            <a:pPr marL="0" indent="0">
              <a:lnSpc>
                <a:spcPct val="107000"/>
              </a:lnSpc>
              <a:spcAft>
                <a:spcPts val="1600"/>
              </a:spcAft>
              <a:buNone/>
            </a:pPr>
            <a:r>
              <a:rPr lang="cs-CZ" sz="4000" kern="100" dirty="0">
                <a:latin typeface="Avenir Next LT Pro" panose="020B0504020202020204" pitchFamily="34" charset="-18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https://www.lacrosse.cz/czl-rozhodci-pravidlaeng/191488201/pravidla_fieldlakrosu_25-26_cesky.pdf</a:t>
            </a:r>
            <a:endParaRPr lang="cs-CZ" sz="4000" kern="100" dirty="0">
              <a:latin typeface="Avenir Next LT Pro" panose="020B0504020202020204" pitchFamily="34" charset="-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1600"/>
              </a:spcAft>
              <a:buNone/>
            </a:pPr>
            <a:endParaRPr lang="cs-CZ" sz="4000" dirty="0">
              <a:latin typeface="Avenir Next LT Pro" panose="020B0504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870833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1024</Words>
  <Application>Microsoft Office PowerPoint</Application>
  <PresentationFormat>Vlastní</PresentationFormat>
  <Paragraphs>110</Paragraphs>
  <Slides>15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15</vt:i4>
      </vt:variant>
    </vt:vector>
  </HeadingPairs>
  <TitlesOfParts>
    <vt:vector size="20" baseType="lpstr">
      <vt:lpstr>Calibri</vt:lpstr>
      <vt:lpstr>Avenir Next LT Pro</vt:lpstr>
      <vt:lpstr>Arial</vt:lpstr>
      <vt:lpstr>Office Theme</vt:lpstr>
      <vt:lpstr>1_Office Theme</vt:lpstr>
      <vt:lpstr>Prezentace aplikace PowerPoint</vt:lpstr>
      <vt:lpstr>Struktura prezentace</vt:lpstr>
      <vt:lpstr>Změny v nákresu hřiště</vt:lpstr>
      <vt:lpstr>Prezentace aplikace PowerPoint</vt:lpstr>
      <vt:lpstr>Prezentace aplikace PowerPoint</vt:lpstr>
      <vt:lpstr>Změny I.</vt:lpstr>
      <vt:lpstr>Změny II. – Time Out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Logo_manual_CZ_Lakros_2024 (2).pdf</dc:title>
  <cp:lastModifiedBy>Daniela Pešková</cp:lastModifiedBy>
  <cp:revision>17</cp:revision>
  <dcterms:created xsi:type="dcterms:W3CDTF">2006-08-16T00:00:00Z</dcterms:created>
  <dcterms:modified xsi:type="dcterms:W3CDTF">2025-04-10T10:11:20Z</dcterms:modified>
  <dc:identifier>DAGkCWQn6Ic</dc:identifier>
</cp:coreProperties>
</file>